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1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($K)</c:v>
                </c:pt>
              </c:strCache>
            </c:strRef>
          </c:tx>
          <c:spPr>
            <a:solidFill>
              <a:srgbClr val="00C9A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Year 1</c:v>
                  </c:pt>
                  <c:pt idx="1">
                    <c:v>Year 2</c:v>
                  </c:pt>
                  <c:pt idx="2">
                    <c:v>Year 3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500</c:v>
                </c:pt>
                <c:pt idx="1">
                  <c:v>1800</c:v>
                </c:pt>
                <c:pt idx="2">
                  <c:v>5200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Gross Profit ($K)</c:v>
                </c:pt>
              </c:strCache>
            </c:strRef>
          </c:tx>
          <c:spPr>
            <a:solidFill>
              <a:srgbClr val="4F8EF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Year 1</c:v>
                  </c:pt>
                  <c:pt idx="1">
                    <c:v>Year 2</c:v>
                  </c:pt>
                  <c:pt idx="2">
                    <c:v>Year 3</c:v>
                  </c:pt>
                </c:lvl>
              </c:multiLvlStrCache>
            </c:multiLvl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200</c:v>
                </c:pt>
                <c:pt idx="1">
                  <c:v>900</c:v>
                </c:pt>
                <c:pt idx="2">
                  <c:v>3120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B8FA1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E2A3A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B8FA1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      </a:defRPr>
          </a:pPr>
          <a:endParaRPr lang="en-US"/>
        </a:p>
      </c:txPr>
    </c:legend>
    <c:plotVisOnly val="1"/>
    <c:dispBlanksAs val="span"/>
  </c:chart>
  <c:spPr>
    <a:solidFill>
      <a:srgbClr val="111827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1097280"/>
            <a:ext cx="4114800" cy="4114800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-457200"/>
            <a:ext cx="2743200" cy="2743200"/>
          </a:xfrm>
          <a:prstGeom prst="ellipse">
            <a:avLst/>
          </a:prstGeom>
          <a:solidFill>
            <a:srgbClr val="061420"/>
          </a:solidFill>
          <a:ln w="12700">
            <a:solidFill>
              <a:srgbClr val="06142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827">
              <a:alpha val="60000"/>
            </a:srgbClr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960120"/>
            <a:ext cx="1920240" cy="201168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75488" y="960120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PITCH DECK TEMPLATE</a:t>
            </a:r>
            <a:endParaRPr lang="en-US" sz="650" dirty="0"/>
          </a:p>
        </p:txBody>
      </p:sp>
      <p:sp>
        <p:nvSpPr>
          <p:cNvPr id="8" name="Text 6"/>
          <p:cNvSpPr/>
          <p:nvPr/>
        </p:nvSpPr>
        <p:spPr>
          <a:xfrm>
            <a:off x="457200" y="1280160"/>
            <a:ext cx="77724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[YOUR COMPANY NAME]</a:t>
            </a:r>
            <a:endParaRPr lang="en-US" sz="4600" dirty="0"/>
          </a:p>
        </p:txBody>
      </p:sp>
      <p:sp>
        <p:nvSpPr>
          <p:cNvPr id="9" name="Text 7"/>
          <p:cNvSpPr/>
          <p:nvPr/>
        </p:nvSpPr>
        <p:spPr>
          <a:xfrm>
            <a:off x="457200" y="233172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[One-line tagline that captures what you do and why it matters]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28803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[Founder Name]</a:t>
            </a:r>
            <a:pPr indent="0" marL="0">
              <a:buNone/>
            </a:pPr>
            <a:r>
              <a:rPr lang="en-US" sz="110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•  [Title]  •  </a:t>
            </a:r>
            <a:pPr indent="0" marL="0">
              <a:buNone/>
            </a:pPr>
            <a:r>
              <a:rPr lang="en-US" sz="1100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[Month Year]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3337560"/>
            <a:ext cx="2926080" cy="6858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3337560"/>
            <a:ext cx="54864" cy="68580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419856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RAISING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640080" y="3602736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$[X]M  [Round Type]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457200" y="4905756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4F8EF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www.quantummindsystems.com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4747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3657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828800" y="36576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|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103120" y="36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Pitch Deck Template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412480" y="457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 / 12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924044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www.quantummindsystems.com  |  contact@quantummindsystems.com  |  © 2025 Quantum Mind. All rights reserved.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457200" y="502920"/>
            <a:ext cx="1143000" cy="201168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50292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FINANCIALS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3-Year Financial Projections</a:t>
            </a:r>
            <a:endParaRPr lang="en-US" sz="2800" dirty="0"/>
          </a:p>
        </p:txBody>
      </p:sp>
      <p:graphicFrame>
        <p:nvGraphicFramePr>
          <p:cNvPr id="12" name="Chart 0" descr=""/>
          <p:cNvGraphicFramePr/>
          <p:nvPr/>
        </p:nvGraphicFramePr>
        <p:xfrm>
          <a:off x="457200" y="1536192"/>
          <a:ext cx="530352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943600" y="1536192"/>
          <a:ext cx="2743200" cy="2743200"/>
        </p:xfrm>
        <a:graphic>
          <a:graphicData uri="http://schemas.openxmlformats.org/drawingml/2006/table">
            <a:tbl>
              <a:tblPr/>
              <a:tblGrid>
                <a:gridCol w="1097280"/>
                <a:gridCol w="548640"/>
                <a:gridCol w="548640"/>
                <a:gridCol w="548640"/>
              </a:tblGrid>
              <a:tr h="39319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1D9E6"/>
                          </a:solidFill>
                        </a:rPr>
                        <a:t>Metric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0C9A7"/>
                          </a:solidFill>
                        </a:rPr>
                        <a:t>Year 1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0C9A7"/>
                          </a:solidFill>
                        </a:rPr>
                        <a:t>Year 2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0C9A7"/>
                          </a:solidFill>
                        </a:rPr>
                        <a:t>Year 3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Revenue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$[X]K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$[X]K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$[X]M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Gross Margin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[X]%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[X]%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[X]%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EBITDA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-$[X]K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-$[X]K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$[X]K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Customers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[X]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[X]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[X]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Headcount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[X]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[X]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[X]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</a:tr>
            </a:tbl>
          </a:graphicData>
        </a:graphic>
      </p:graphicFrame>
      <p:sp>
        <p:nvSpPr>
          <p:cNvPr id="14" name="Text 10"/>
          <p:cNvSpPr/>
          <p:nvPr/>
        </p:nvSpPr>
        <p:spPr>
          <a:xfrm>
            <a:off x="457200" y="4325112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Assumptions: [Key assumption 1]. [Key assumption 2]. All figures in USD.</a:t>
            </a:r>
            <a:endParaRPr lang="en-US" sz="7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4747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3657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828800" y="36576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|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103120" y="36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Pitch Deck Template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412480" y="457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11 / 12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924044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www.quantummindsystems.com  |  contact@quantummindsystems.com  |  © 2025 Quantum Mind. All rights reserved.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457200" y="502920"/>
            <a:ext cx="896112" cy="201168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502920"/>
            <a:ext cx="8503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ASK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We're Raising &amp; Why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457200" y="1572768"/>
            <a:ext cx="3749040" cy="128016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1572768"/>
            <a:ext cx="54864" cy="128016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166420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Raising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658368" y="1901952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$[X]M</a:t>
            </a:r>
            <a:endParaRPr lang="en-US" sz="3800" dirty="0"/>
          </a:p>
        </p:txBody>
      </p:sp>
      <p:sp>
        <p:nvSpPr>
          <p:cNvPr id="16" name="Shape 14"/>
          <p:cNvSpPr/>
          <p:nvPr/>
        </p:nvSpPr>
        <p:spPr>
          <a:xfrm>
            <a:off x="457200" y="2926080"/>
            <a:ext cx="3749040" cy="50292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301752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Round Type: </a:t>
            </a:r>
            <a:pPr indent="0" marL="0">
              <a:buNone/>
            </a:pPr>
            <a:r>
              <a:rPr lang="en-US" sz="1000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[Seed / Series A / Bridge]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3502152"/>
            <a:ext cx="3749040" cy="50292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3593592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Valuation: </a:t>
            </a:r>
            <a:pPr indent="0" marL="0">
              <a:buNone/>
            </a:pPr>
            <a:r>
              <a:rPr lang="en-US" sz="100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$[X]M [Pre/Post-money]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434840" y="1572768"/>
            <a:ext cx="4251960" cy="2432304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434840" y="1572768"/>
            <a:ext cx="54864" cy="2432304"/>
          </a:xfrm>
          <a:prstGeom prst="rect">
            <a:avLst/>
          </a:prstGeom>
          <a:solidFill>
            <a:srgbClr val="4F8EF7"/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617720" y="1664208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50" kern="0" dirty="0">
                <a:solidFill>
                  <a:srgbClr val="4F8EF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USE OF FUNDS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4617720" y="2011680"/>
            <a:ext cx="91440" cy="256032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28032" y="2011680"/>
            <a:ext cx="594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C9A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[X]%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449824" y="2048256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Product &amp; Engineering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617720" y="2487168"/>
            <a:ext cx="91440" cy="256032"/>
          </a:xfrm>
          <a:prstGeom prst="rect">
            <a:avLst/>
          </a:prstGeom>
          <a:solidFill>
            <a:srgbClr val="4F8EF7"/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28032" y="2487168"/>
            <a:ext cx="594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8E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[X]%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449824" y="2523744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Sales &amp; Marketing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4617720" y="2962656"/>
            <a:ext cx="91440" cy="256032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28032" y="2962656"/>
            <a:ext cx="594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[X]%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449824" y="2999232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Operations &amp; Team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617720" y="3438144"/>
            <a:ext cx="91440" cy="256032"/>
          </a:xfrm>
          <a:prstGeom prst="rect">
            <a:avLst/>
          </a:prstGeom>
          <a:solidFill>
            <a:srgbClr val="7B8FA1"/>
          </a:solidFill>
          <a:ln w="12700">
            <a:solidFill>
              <a:srgbClr val="7B8FA1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28032" y="3438144"/>
            <a:ext cx="594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B8F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[X]%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449824" y="347472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Working Capital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434840" y="4087368"/>
            <a:ext cx="4251960" cy="45720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617720" y="4142232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18-month goal: [What you will achieve with this capital — key metrics and milestones]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2286000"/>
            <a:ext cx="4572000" cy="4572000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-914400"/>
            <a:ext cx="3657600" cy="3657600"/>
          </a:xfrm>
          <a:prstGeom prst="ellipse">
            <a:avLst/>
          </a:prstGeom>
          <a:solidFill>
            <a:srgbClr val="061420"/>
          </a:solidFill>
          <a:ln w="12700">
            <a:solidFill>
              <a:srgbClr val="06142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777240"/>
            <a:ext cx="1371600" cy="201168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75488" y="77724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THANK YOU</a:t>
            </a:r>
            <a:endParaRPr lang="en-US" sz="650" dirty="0"/>
          </a:p>
        </p:txBody>
      </p:sp>
      <p:sp>
        <p:nvSpPr>
          <p:cNvPr id="7" name="Text 5"/>
          <p:cNvSpPr/>
          <p:nvPr/>
        </p:nvSpPr>
        <p:spPr>
          <a:xfrm>
            <a:off x="457200" y="109728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[Your Company Name]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457200" y="1993392"/>
            <a:ext cx="6858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0C9A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"[Your most powerful one-liner — make them remember you]"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2651760"/>
            <a:ext cx="2633472" cy="6858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2651760"/>
            <a:ext cx="54864" cy="6858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1792" y="2715768"/>
            <a:ext cx="2331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Email</a:t>
            </a:r>
            <a:endParaRPr lang="en-US" sz="750" dirty="0"/>
          </a:p>
        </p:txBody>
      </p:sp>
      <p:sp>
        <p:nvSpPr>
          <p:cNvPr id="12" name="Text 10"/>
          <p:cNvSpPr/>
          <p:nvPr/>
        </p:nvSpPr>
        <p:spPr>
          <a:xfrm>
            <a:off x="621792" y="2907792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[founder@yourcompany.com]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264408" y="2651760"/>
            <a:ext cx="2633472" cy="6858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64408" y="2651760"/>
            <a:ext cx="54864" cy="685800"/>
          </a:xfrm>
          <a:prstGeom prst="rect">
            <a:avLst/>
          </a:prstGeom>
          <a:solidFill>
            <a:srgbClr val="4F8EF7"/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429000" y="2715768"/>
            <a:ext cx="2331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4F8EF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Website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3429000" y="2907792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[www.yourcompany.com]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071616" y="2651760"/>
            <a:ext cx="2633472" cy="6858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071616" y="2651760"/>
            <a:ext cx="54864" cy="68580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36208" y="2715768"/>
            <a:ext cx="2331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LinkedIn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6236208" y="2907792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[linkedin.com/in/yourname]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0" y="4640580"/>
            <a:ext cx="9144000" cy="50292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0" y="4704588"/>
            <a:ext cx="9144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Deck prepared by  </a:t>
            </a:r>
            <a:pPr algn="ctr" indent="0" marL="0">
              <a:buNone/>
            </a:pPr>
            <a:r>
              <a:rPr lang="en-US" sz="850" b="1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 SYSTEMS</a:t>
            </a:r>
            <a:pPr algn="ctr" indent="0" marL="0">
              <a:buNone/>
            </a:pPr>
            <a:r>
              <a:rPr lang="en-US" sz="8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|  Strategic Growth &amp; AI Consulting  |  </a:t>
            </a:r>
            <a:pPr algn="ctr" indent="0" marL="0">
              <a:buNone/>
            </a:pPr>
            <a:r>
              <a:rPr lang="en-US" sz="850" dirty="0">
                <a:solidFill>
                  <a:srgbClr val="4F8EF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www.quantummindsystems.com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4747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3657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828800" y="36576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|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103120" y="36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Pitch Deck Template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412480" y="457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 / 12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924044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www.quantummindsystems.com  |  contact@quantummindsystems.com  |  © 2025 Quantum Mind. All rights reserved.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457200" y="502920"/>
            <a:ext cx="1225296" cy="201168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502920"/>
            <a:ext cx="11795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PROBLEM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 We Solve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457200" y="1600200"/>
            <a:ext cx="2606040" cy="256032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1600200"/>
            <a:ext cx="54864" cy="2560320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" y="1691640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[Pain Point 1]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21792" y="2057400"/>
            <a:ext cx="2331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Describe the core frustration, inefficiency, or gap your target customer experiences. Be specific — use data if possible.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264408" y="1600200"/>
            <a:ext cx="2606040" cy="256032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264408" y="1600200"/>
            <a:ext cx="54864" cy="256032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429000" y="1691640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[Pain Point 2]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429000" y="2057400"/>
            <a:ext cx="2331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Describe a secondary problem or consequence of the main issue. Show that the pain is multi-dimensional.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6071616" y="1600200"/>
            <a:ext cx="2606040" cy="256032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071616" y="1600200"/>
            <a:ext cx="54864" cy="2560320"/>
          </a:xfrm>
          <a:prstGeom prst="rect">
            <a:avLst/>
          </a:prstGeom>
          <a:solidFill>
            <a:srgbClr val="4F8EF7"/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236208" y="1691640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[Pain Point 3]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236208" y="2057400"/>
            <a:ext cx="2331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Describe the cost of inaction — financial, time, reputational. Make the investor feel the urgency.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4251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📊  Total Addressable Market: $[X]B  —  [Source, Year]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4747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3657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828800" y="36576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|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103120" y="36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Pitch Deck Template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412480" y="457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 / 12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924044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www.quantummindsystems.com  |  contact@quantummindsystems.com  |  © 2025 Quantum Mind. All rights reserved.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457200" y="502920"/>
            <a:ext cx="1307592" cy="201168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502920"/>
            <a:ext cx="12618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OUR SOLUTION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We've Built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457200" y="1554480"/>
            <a:ext cx="8229600" cy="68580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1554480"/>
            <a:ext cx="54864" cy="6858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1609344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"[One powerful sentence describing your solution and its core benefit]"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57200" y="2423160"/>
            <a:ext cx="2606040" cy="169164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2496312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C9A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594360" y="2834640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[Feature / Capability 1]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94360" y="3182112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Explain what it does and how it directly addresses the problem. Keep it outcome-focused.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3264408" y="2423160"/>
            <a:ext cx="2606040" cy="169164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01568" y="2496312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C9A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3401568" y="2834640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[Feature / Capability 2]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401568" y="3182112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Highlight a key differentiating aspect of your product or service approach.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6071616" y="2423160"/>
            <a:ext cx="2606040" cy="169164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208776" y="2496312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C9A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6208776" y="2834640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[Feature / Capability 3]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08776" y="3182112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Show the third dimension of value — technology, network effect, proprietary data, etc.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457200" y="425196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💡 Tip: Add a product screenshot or demo GIF above these cards for maximum impact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4747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3657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828800" y="36576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|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103120" y="36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Pitch Deck Template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412480" y="457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 / 12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924044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www.quantummindsystems.com  |  contact@quantummindsystems.com  |  © 2025 Quantum Mind. All rights reserved.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457200" y="502920"/>
            <a:ext cx="1801368" cy="201168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502920"/>
            <a:ext cx="17556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 OPPORTUNITY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Large &amp; Growing Market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457200" y="1572768"/>
            <a:ext cx="8138160" cy="2606040"/>
          </a:xfrm>
          <a:prstGeom prst="rect">
            <a:avLst/>
          </a:prstGeom>
          <a:solidFill>
            <a:srgbClr val="4F8EF7">
              <a:alpha val="12000"/>
            </a:srgbClr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164592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8EF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TAM  </a:t>
            </a:r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Total Addressable Market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583680" y="1618488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4F8E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$[X]B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1005840" y="1874520"/>
            <a:ext cx="7040880" cy="2011680"/>
          </a:xfrm>
          <a:prstGeom prst="rect">
            <a:avLst/>
          </a:prstGeom>
          <a:solidFill>
            <a:srgbClr val="00C9A7">
              <a:alpha val="12000"/>
            </a:srgbClr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188720" y="194767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SAM  </a:t>
            </a:r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Serviceable Addressable Market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035040" y="19202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00C9A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$[X]B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1554480" y="2176272"/>
            <a:ext cx="5943600" cy="1417320"/>
          </a:xfrm>
          <a:prstGeom prst="rect">
            <a:avLst/>
          </a:prstGeom>
          <a:solidFill>
            <a:srgbClr val="F5C842">
              <a:alpha val="12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737360" y="2249424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SOM  </a:t>
            </a:r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Serviceable Obtainable Market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486400" y="2221992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$[X]M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457200" y="425196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 growing at [X]% CAGR  —  Source: [Report Name, Year]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4747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3657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828800" y="36576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|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103120" y="36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Pitch Deck Template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412480" y="457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 / 12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924044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www.quantummindsystems.com  |  contact@quantummindsystems.com  |  © 2025 Quantum Mind. All rights reserved.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457200" y="502920"/>
            <a:ext cx="978408" cy="201168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502920"/>
            <a:ext cx="9326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TRACTION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Proof It's Working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457200" y="1572768"/>
            <a:ext cx="1920240" cy="13716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1572768"/>
            <a:ext cx="1920240" cy="54864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169164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0C9A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$[X]K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548640" y="2194560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Monthly Revenue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48640" y="2432304"/>
            <a:ext cx="1737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[X]% MoM Growth</a:t>
            </a:r>
            <a:endParaRPr lang="en-US" sz="750" dirty="0"/>
          </a:p>
        </p:txBody>
      </p:sp>
      <p:sp>
        <p:nvSpPr>
          <p:cNvPr id="17" name="Shape 15"/>
          <p:cNvSpPr/>
          <p:nvPr/>
        </p:nvSpPr>
        <p:spPr>
          <a:xfrm>
            <a:off x="2560320" y="1572768"/>
            <a:ext cx="1920240" cy="13716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560320" y="1572768"/>
            <a:ext cx="1920240" cy="54864"/>
          </a:xfrm>
          <a:prstGeom prst="rect">
            <a:avLst/>
          </a:prstGeom>
          <a:solidFill>
            <a:srgbClr val="4F8EF7"/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651760" y="169164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4F8E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[X]K+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2651760" y="2194560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Active Customers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651760" y="2432304"/>
            <a:ext cx="1737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[X]% Retention Rate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4663440" y="1572768"/>
            <a:ext cx="1920240" cy="13716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663440" y="1572768"/>
            <a:ext cx="1920240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54880" y="169164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[X]%</a:t>
            </a:r>
            <a:endParaRPr lang="en-US" sz="2600" dirty="0"/>
          </a:p>
        </p:txBody>
      </p:sp>
      <p:sp>
        <p:nvSpPr>
          <p:cNvPr id="25" name="Text 23"/>
          <p:cNvSpPr/>
          <p:nvPr/>
        </p:nvSpPr>
        <p:spPr>
          <a:xfrm>
            <a:off x="4754880" y="2194560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Gross Margin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754880" y="2432304"/>
            <a:ext cx="1737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Target: [X]% at scale</a:t>
            </a:r>
            <a:endParaRPr lang="en-US" sz="750" dirty="0"/>
          </a:p>
        </p:txBody>
      </p:sp>
      <p:sp>
        <p:nvSpPr>
          <p:cNvPr id="27" name="Shape 25"/>
          <p:cNvSpPr/>
          <p:nvPr/>
        </p:nvSpPr>
        <p:spPr>
          <a:xfrm>
            <a:off x="6766560" y="1572768"/>
            <a:ext cx="1920240" cy="13716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766560" y="1572768"/>
            <a:ext cx="1920240" cy="54864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858000" y="169164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[X]x</a:t>
            </a:r>
            <a:endParaRPr lang="en-US" sz="2600" dirty="0"/>
          </a:p>
        </p:txBody>
      </p:sp>
      <p:sp>
        <p:nvSpPr>
          <p:cNvPr id="30" name="Text 28"/>
          <p:cNvSpPr/>
          <p:nvPr/>
        </p:nvSpPr>
        <p:spPr>
          <a:xfrm>
            <a:off x="6858000" y="2194560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Revenue Growth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858000" y="2432304"/>
            <a:ext cx="1737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Year over Year</a:t>
            </a:r>
            <a:endParaRPr lang="en-US" sz="750" dirty="0"/>
          </a:p>
        </p:txBody>
      </p:sp>
      <p:sp>
        <p:nvSpPr>
          <p:cNvPr id="32" name="Text 30"/>
          <p:cNvSpPr/>
          <p:nvPr/>
        </p:nvSpPr>
        <p:spPr>
          <a:xfrm>
            <a:off x="457200" y="30632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5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MILESTONES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234440" y="3401568"/>
            <a:ext cx="164592" cy="164592"/>
          </a:xfrm>
          <a:prstGeom prst="ellipse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312164" y="3474720"/>
            <a:ext cx="1252728" cy="18288"/>
          </a:xfrm>
          <a:prstGeom prst="rect">
            <a:avLst/>
          </a:prstGeom>
          <a:solidFill>
            <a:srgbClr val="7B8FA1"/>
          </a:solidFill>
          <a:ln w="12700">
            <a:solidFill>
              <a:srgbClr val="7B8FA1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57200" y="3621024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[Month Year]: [Milestone — e.g. Product launched]</a:t>
            </a:r>
            <a:endParaRPr lang="en-US" sz="750" dirty="0"/>
          </a:p>
        </p:txBody>
      </p:sp>
      <p:sp>
        <p:nvSpPr>
          <p:cNvPr id="36" name="Shape 34"/>
          <p:cNvSpPr/>
          <p:nvPr/>
        </p:nvSpPr>
        <p:spPr>
          <a:xfrm>
            <a:off x="3337560" y="3401568"/>
            <a:ext cx="164592" cy="164592"/>
          </a:xfrm>
          <a:prstGeom prst="ellipse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415284" y="3474720"/>
            <a:ext cx="1252728" cy="18288"/>
          </a:xfrm>
          <a:prstGeom prst="rect">
            <a:avLst/>
          </a:prstGeom>
          <a:solidFill>
            <a:srgbClr val="7B8FA1"/>
          </a:solidFill>
          <a:ln w="12700">
            <a:solidFill>
              <a:srgbClr val="7B8FA1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560320" y="3621024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[Month Year]: [Milestone — e.g. First paying customer]</a:t>
            </a:r>
            <a:endParaRPr lang="en-US" sz="750" dirty="0"/>
          </a:p>
        </p:txBody>
      </p:sp>
      <p:sp>
        <p:nvSpPr>
          <p:cNvPr id="39" name="Shape 37"/>
          <p:cNvSpPr/>
          <p:nvPr/>
        </p:nvSpPr>
        <p:spPr>
          <a:xfrm>
            <a:off x="5440680" y="3401568"/>
            <a:ext cx="164592" cy="164592"/>
          </a:xfrm>
          <a:prstGeom prst="ellipse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5518404" y="3474720"/>
            <a:ext cx="1252728" cy="18288"/>
          </a:xfrm>
          <a:prstGeom prst="rect">
            <a:avLst/>
          </a:prstGeom>
          <a:solidFill>
            <a:srgbClr val="7B8FA1"/>
          </a:solidFill>
          <a:ln w="12700">
            <a:solidFill>
              <a:srgbClr val="7B8FA1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663440" y="3621024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[Month Year]: [Milestone — e.g. $[X]K ARR reached]</a:t>
            </a:r>
            <a:endParaRPr lang="en-US" sz="750" dirty="0"/>
          </a:p>
        </p:txBody>
      </p:sp>
      <p:sp>
        <p:nvSpPr>
          <p:cNvPr id="42" name="Shape 40"/>
          <p:cNvSpPr/>
          <p:nvPr/>
        </p:nvSpPr>
        <p:spPr>
          <a:xfrm>
            <a:off x="7543800" y="3401568"/>
            <a:ext cx="164592" cy="164592"/>
          </a:xfrm>
          <a:prstGeom prst="ellipse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7621524" y="3474720"/>
            <a:ext cx="1252728" cy="18288"/>
          </a:xfrm>
          <a:prstGeom prst="rect">
            <a:avLst/>
          </a:prstGeom>
          <a:solidFill>
            <a:srgbClr val="7B8FA1"/>
          </a:solidFill>
          <a:ln w="12700">
            <a:solidFill>
              <a:srgbClr val="7B8FA1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766560" y="3621024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[Month Year]: [Milestone — e.g. Partnership with [Brand]]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4747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3657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828800" y="36576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|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103120" y="36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Pitch Deck Template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412480" y="457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 / 12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924044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www.quantummindsystems.com  |  contact@quantummindsystems.com  |  © 2025 Quantum Mind. All rights reserved.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457200" y="502920"/>
            <a:ext cx="1472184" cy="201168"/>
          </a:xfrm>
          <a:prstGeom prst="rect">
            <a:avLst/>
          </a:prstGeom>
          <a:solidFill>
            <a:srgbClr val="4F8EF7"/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502920"/>
            <a:ext cx="142646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BUSINESS MODEL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We Make Money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457200" y="1572768"/>
            <a:ext cx="2633472" cy="256032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1572768"/>
            <a:ext cx="54864" cy="256032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" y="1664208"/>
            <a:ext cx="2331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e.g. SaaS Subscription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621792" y="1874520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[Revenue Stream 1]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21792" y="2212848"/>
            <a:ext cx="2331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C9A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$[X]/mo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621792" y="2633472"/>
            <a:ext cx="233172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Describe who pays this, how often, and what triggers the purchase. Include average contract value if relevant.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3264408" y="1572768"/>
            <a:ext cx="2633472" cy="256032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264408" y="1572768"/>
            <a:ext cx="54864" cy="2560320"/>
          </a:xfrm>
          <a:prstGeom prst="rect">
            <a:avLst/>
          </a:prstGeom>
          <a:solidFill>
            <a:srgbClr val="4F8EF7"/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29000" y="1664208"/>
            <a:ext cx="2331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4F8EF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e.g. Transaction Fee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3429000" y="1874520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[Revenue Stream 2]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429000" y="2212848"/>
            <a:ext cx="2331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4F8E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[X]%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3429000" y="2633472"/>
            <a:ext cx="233172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Describe this monetization mechanism. How does it scale with usage or growth? When does it kick in?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6071616" y="1572768"/>
            <a:ext cx="2633472" cy="256032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071616" y="1572768"/>
            <a:ext cx="54864" cy="256032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236208" y="1664208"/>
            <a:ext cx="2331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e.g. Professional Services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6236208" y="1874520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[Revenue Stream 3]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236208" y="2212848"/>
            <a:ext cx="2331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$[X]K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6236208" y="2633472"/>
            <a:ext cx="233172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Optional or complementary revenue stream. Could be setup fees, consulting, or premium tiers.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457200" y="4224528"/>
            <a:ext cx="8229600" cy="329184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40080" y="4270248"/>
            <a:ext cx="77724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CAC: $[X]  </a:t>
            </a:r>
            <a:pPr indent="0" marL="0">
              <a:buNone/>
            </a:pPr>
            <a:r>
              <a:rPr lang="en-US" sz="900" b="1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LTV: $[X]  </a:t>
            </a:r>
            <a:pPr indent="0" marL="0">
              <a:buNone/>
            </a:pPr>
            <a:r>
              <a:rPr lang="en-US" sz="900" b="1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LTV:CAC Ratio: [X]x  </a:t>
            </a:r>
            <a:pPr indent="0" marL="0">
              <a:buNone/>
            </a:pPr>
            <a:r>
              <a:rPr lang="en-US" sz="90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Payback Period: [X] months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4747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3657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828800" y="36576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|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103120" y="36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Pitch Deck Template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412480" y="457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 / 12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924044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www.quantummindsystems.com  |  contact@quantummindsystems.com  |  © 2025 Quantum Mind. All rights reserved.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457200" y="502920"/>
            <a:ext cx="1307592" cy="201168"/>
          </a:xfrm>
          <a:prstGeom prst="rect">
            <a:avLst/>
          </a:prstGeom>
          <a:solidFill>
            <a:srgbClr val="9B59B6"/>
          </a:solidFill>
          <a:ln w="12700">
            <a:solidFill>
              <a:srgbClr val="9B59B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502920"/>
            <a:ext cx="12618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GO-TO-MARKET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We Acquire Customers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457200" y="1572768"/>
            <a:ext cx="2633472" cy="22860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1572768"/>
            <a:ext cx="54864" cy="22860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" y="1664208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🎯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115568" y="169164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C9A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21792" y="2057400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[Primary Channel]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21792" y="2423160"/>
            <a:ext cx="2331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e.g. Content marketing + SEO. Explain why this channel works for your audience, what your CAC is, and what results you've already seen.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3264408" y="1572768"/>
            <a:ext cx="2633472" cy="22860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264408" y="1572768"/>
            <a:ext cx="54864" cy="2286000"/>
          </a:xfrm>
          <a:prstGeom prst="rect">
            <a:avLst/>
          </a:prstGeom>
          <a:solidFill>
            <a:srgbClr val="4F8EF7"/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29000" y="1664208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🤝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3922776" y="169164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F8E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429000" y="2057400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[Secondary Channel]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429000" y="2423160"/>
            <a:ext cx="2331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e.g. Strategic partnerships. Explain the channel strategy, conversion rates, and how it complements your primary channel.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6071616" y="1572768"/>
            <a:ext cx="2633472" cy="22860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071616" y="1572768"/>
            <a:ext cx="54864" cy="228600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236208" y="1664208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📢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6729984" y="169164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36208" y="2057400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[Paid/Outbound Channel]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236208" y="2423160"/>
            <a:ext cx="2331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e.g. Paid social ads. Describe your paid acquisition approach, ROAS targets, and how you'll scale it with funding.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457200" y="3950208"/>
            <a:ext cx="8229600" cy="566928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57200" y="3950208"/>
            <a:ext cx="54864" cy="566928"/>
          </a:xfrm>
          <a:prstGeom prst="rect">
            <a:avLst/>
          </a:prstGeom>
          <a:solidFill>
            <a:srgbClr val="9B59B6"/>
          </a:solidFill>
          <a:ln w="12700">
            <a:solidFill>
              <a:srgbClr val="9B59B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85800" y="4041648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9B59B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IDEAL CUSTOMER:  </a:t>
            </a:r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[Job Title], aged [X-X], at [Company Type], struggling with [Problem], budget $[X]-$[X]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4747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3657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828800" y="36576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|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103120" y="36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Pitch Deck Template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412480" y="457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 / 12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924044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www.quantummindsystems.com  |  contact@quantummindsystems.com  |  © 2025 Quantum Mind. All rights reserved.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457200" y="502920"/>
            <a:ext cx="1225296" cy="201168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502920"/>
            <a:ext cx="11795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COMPETITION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We Win</a:t>
            </a:r>
            <a:endParaRPr lang="en-US" sz="2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72768"/>
          <a:ext cx="822960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1463040"/>
                <a:gridCol w="1463040"/>
                <a:gridCol w="1463040"/>
                <a:gridCol w="1463040"/>
              </a:tblGrid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Feature / Capability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0A0E1A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[Your Company]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9A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[Competitor 1]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[Competitor 2]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[Competitor 3]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[Key Differentiator 1]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00C9A7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✅ Full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A2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⚠️ Partial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❌ No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⚠️ Partial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[Key Differentiator 2]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00C9A7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✅ Yes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A2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❌ No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✅ Yes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❌ No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[Key Differentiator 3]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00C9A7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✅ Yes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A2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❌ No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❌ No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✅ Yes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[Key Differentiator 4]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00C9A7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✅ Built-in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A2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❌ No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⚠️ Add-on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❌ No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Pricing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00C9A7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[Your Price]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A2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[Comp 1]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[Comp 2]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[Comp 3]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</a:tr>
            </a:tbl>
          </a:graphicData>
        </a:graphic>
      </p:graphicFrame>
      <p:sp>
        <p:nvSpPr>
          <p:cNvPr id="13" name="Text 10"/>
          <p:cNvSpPr/>
          <p:nvPr/>
        </p:nvSpPr>
        <p:spPr>
          <a:xfrm>
            <a:off x="457200" y="431596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💡  Tip: Replace ✅ / ⚠️ / ❌ with your actual competitive advantages. Be honest — investors will verify.</a:t>
            </a:r>
            <a:endParaRPr lang="en-US" sz="7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4747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3657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828800" y="36576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|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103120" y="36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Pitch Deck Template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412480" y="457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9 / 12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924044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www.quantummindsystems.com  |  contact@quantummindsystems.com  |  © 2025 Quantum Mind. All rights reserved.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457200" y="502920"/>
            <a:ext cx="978408" cy="201168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502920"/>
            <a:ext cx="9326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TEAM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Team Behind the Vision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457200" y="1572768"/>
            <a:ext cx="2633472" cy="260604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1572768"/>
            <a:ext cx="54864" cy="260604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453896" y="1719072"/>
            <a:ext cx="658368" cy="658368"/>
          </a:xfrm>
          <a:prstGeom prst="ellipse">
            <a:avLst/>
          </a:prstGeom>
          <a:solidFill>
            <a:srgbClr val="00C9A7">
              <a:alpha val="40000"/>
            </a:srgbClr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453896" y="1719072"/>
            <a:ext cx="6583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👤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621792" y="2441448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[Founder Name]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21792" y="2715768"/>
            <a:ext cx="2331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CEO &amp; Co-Founder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621792" y="2962656"/>
            <a:ext cx="2331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Background: [X] years in [Industry]. Previously [Role] at [Company]. Led [Achievement]. [Degree] from [University].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3264408" y="1572768"/>
            <a:ext cx="2633472" cy="260604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264408" y="1572768"/>
            <a:ext cx="54864" cy="2606040"/>
          </a:xfrm>
          <a:prstGeom prst="rect">
            <a:avLst/>
          </a:prstGeom>
          <a:solidFill>
            <a:srgbClr val="4F8EF7"/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261104" y="1719072"/>
            <a:ext cx="658368" cy="658368"/>
          </a:xfrm>
          <a:prstGeom prst="ellipse">
            <a:avLst/>
          </a:prstGeom>
          <a:solidFill>
            <a:srgbClr val="4F8EF7">
              <a:alpha val="40000"/>
            </a:srgbClr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261104" y="1719072"/>
            <a:ext cx="6583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👤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3429000" y="2441448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[Co-Founder Name]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429000" y="2715768"/>
            <a:ext cx="2331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4F8EF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CTO &amp; Co-Founder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3429000" y="2962656"/>
            <a:ext cx="2331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Background: [X] years building [Tech]. Previously [Role] at [Company]. Built [Product/System]. Expert in [Technology].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6071616" y="1572768"/>
            <a:ext cx="2633472" cy="260604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071616" y="1572768"/>
            <a:ext cx="54864" cy="260604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068312" y="1719072"/>
            <a:ext cx="658368" cy="658368"/>
          </a:xfrm>
          <a:prstGeom prst="ellipse">
            <a:avLst/>
          </a:prstGeom>
          <a:solidFill>
            <a:srgbClr val="F5C842">
              <a:alpha val="40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068312" y="1719072"/>
            <a:ext cx="6583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👤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6236208" y="2441448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[Team Member]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236208" y="2715768"/>
            <a:ext cx="2331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[CMO / CFO / VP Sales]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6236208" y="2962656"/>
            <a:ext cx="2331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Background: [X] years in [Function]. Previously [Role] at [Company]. Track record of [Achievement].</a:t>
            </a:r>
            <a:endParaRPr lang="en-US" sz="750" dirty="0"/>
          </a:p>
        </p:txBody>
      </p:sp>
      <p:sp>
        <p:nvSpPr>
          <p:cNvPr id="33" name="Text 31"/>
          <p:cNvSpPr/>
          <p:nvPr/>
        </p:nvSpPr>
        <p:spPr>
          <a:xfrm>
            <a:off x="457200" y="4279392"/>
            <a:ext cx="82296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 [X] Full-time employees  |  [X] Advisors  |  Backed by [Advisor/Investor Names if any]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Startup Pitch Deck Template – Quantum Mind</dc:title>
  <dc:subject>PptxGenJS Presentation</dc:subject>
  <dc:creator>Bilal – Quantum Mind Systems</dc:creator>
  <cp:lastModifiedBy>Bilal – Quantum Mind Systems</cp:lastModifiedBy>
  <cp:revision>1</cp:revision>
  <dcterms:created xsi:type="dcterms:W3CDTF">2026-03-16T07:25:22Z</dcterms:created>
  <dcterms:modified xsi:type="dcterms:W3CDTF">2026-03-16T07:25:22Z</dcterms:modified>
</cp:coreProperties>
</file>