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1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($K)</c:v>
                </c:pt>
              </c:strCache>
            </c:strRef>
          </c:tx>
          <c:spPr>
            <a:solidFill>
              <a:srgbClr val="00C9A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Year 1</c:v>
                  </c:pt>
                  <c:pt idx="1">
                    <c:v>Year 2</c:v>
                  </c:pt>
                  <c:pt idx="2">
                    <c:v>Year 3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500</c:v>
                </c:pt>
                <c:pt idx="1">
                  <c:v>1800</c:v>
                </c:pt>
                <c:pt idx="2">
                  <c:v>5200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Gross Profit ($K)</c:v>
                </c:pt>
              </c:strCache>
            </c:strRef>
          </c:tx>
          <c:spPr>
            <a:solidFill>
              <a:srgbClr val="4F8EF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Year 1</c:v>
                  </c:pt>
                  <c:pt idx="1">
                    <c:v>Year 2</c:v>
                  </c:pt>
                  <c:pt idx="2">
                    <c:v>Year 3</c:v>
                  </c:pt>
                </c:lvl>
              </c:multiLvlStrCache>
            </c:multiLvl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200</c:v>
                </c:pt>
                <c:pt idx="1">
                  <c:v>900</c:v>
                </c:pt>
                <c:pt idx="2">
                  <c:v>3120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B8FA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E2A3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7B8FA1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800">      </a:defRPr>
          </a:pPr>
          <a:endParaRPr lang="en-US"/>
        </a:p>
      </c:txPr>
    </c:legend>
    <c:plotVisOnly val="1"/>
    <c:dispBlanksAs val="span"/>
  </c:chart>
  <c:spPr>
    <a:solidFill>
      <a:srgbClr val="11182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097280"/>
            <a:ext cx="4114800" cy="411480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457200"/>
            <a:ext cx="2743200" cy="2743200"/>
          </a:xfrm>
          <a:prstGeom prst="ellipse">
            <a:avLst/>
          </a:prstGeom>
          <a:solidFill>
            <a:srgbClr val="061420"/>
          </a:solidFill>
          <a:ln w="12700">
            <a:solidFill>
              <a:srgbClr val="0614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4869180"/>
            <a:ext cx="9144000" cy="274320"/>
          </a:xfrm>
          <a:prstGeom prst="rect">
            <a:avLst/>
          </a:prstGeom>
          <a:solidFill>
            <a:srgbClr val="111827">
              <a:alpha val="60000"/>
            </a:srgbClr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960120"/>
            <a:ext cx="1920240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960120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PITCH DECK TEMPLATE</a:t>
            </a:r>
            <a:endParaRPr lang="en-US" sz="650" dirty="0"/>
          </a:p>
        </p:txBody>
      </p:sp>
      <p:sp>
        <p:nvSpPr>
          <p:cNvPr id="8" name="Text 6"/>
          <p:cNvSpPr/>
          <p:nvPr/>
        </p:nvSpPr>
        <p:spPr>
          <a:xfrm>
            <a:off x="457200" y="1280160"/>
            <a:ext cx="77724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COMPANY NAME]</a:t>
            </a:r>
            <a:endParaRPr lang="en-US" sz="4600" dirty="0"/>
          </a:p>
        </p:txBody>
      </p:sp>
      <p:sp>
        <p:nvSpPr>
          <p:cNvPr id="9" name="Text 7"/>
          <p:cNvSpPr/>
          <p:nvPr/>
        </p:nvSpPr>
        <p:spPr>
          <a:xfrm>
            <a:off x="457200" y="23317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[One-line tagline that captures what you do and why it matters]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28803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[Founder Name]</a:t>
            </a:r>
            <a:pPr indent="0" marL="0">
              <a:buNone/>
            </a:pPr>
            <a:r>
              <a:rPr lang="en-US" sz="11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•  [Title]  •  </a:t>
            </a:r>
            <a:pPr indent="0" marL="0">
              <a:buNone/>
            </a:pPr>
            <a:r>
              <a:rPr lang="en-US" sz="11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337560"/>
            <a:ext cx="2926080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3337560"/>
            <a:ext cx="54864" cy="6858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419856"/>
            <a:ext cx="1371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RAISING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640080" y="3602736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  [Round Type]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457200" y="4905756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143000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FINANCIALS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3-Year Financial Projections</a:t>
            </a:r>
            <a:endParaRPr lang="en-US" sz="2800" dirty="0"/>
          </a:p>
        </p:txBody>
      </p:sp>
      <p:graphicFrame>
        <p:nvGraphicFramePr>
          <p:cNvPr id="12" name="Chart 0" descr=""/>
          <p:cNvGraphicFramePr/>
          <p:nvPr/>
        </p:nvGraphicFramePr>
        <p:xfrm>
          <a:off x="457200" y="1536192"/>
          <a:ext cx="530352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0" y="1536192"/>
          <a:ext cx="2743200" cy="2743200"/>
        </p:xfrm>
        <a:graphic>
          <a:graphicData uri="http://schemas.openxmlformats.org/drawingml/2006/table">
            <a:tbl>
              <a:tblPr/>
              <a:tblGrid>
                <a:gridCol w="1097280"/>
                <a:gridCol w="548640"/>
                <a:gridCol w="548640"/>
                <a:gridCol w="548640"/>
              </a:tblGrid>
              <a:tr h="39319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D1D9E6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1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2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C9A7"/>
                          </a:solidFill>
                        </a:rPr>
                        <a:t>Year 3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Revenue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$[X]M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Gross Margin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[X]%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EBITDA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-$[X]K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-$[X]K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$[X]K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Customers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9319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Headcount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[X]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</a:tbl>
          </a:graphicData>
        </a:graphic>
      </p:graphicFrame>
      <p:sp>
        <p:nvSpPr>
          <p:cNvPr id="14" name="Text 10"/>
          <p:cNvSpPr/>
          <p:nvPr/>
        </p:nvSpPr>
        <p:spPr>
          <a:xfrm>
            <a:off x="457200" y="432511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Assumptions: [Key assumption 1]. [Key assumption 2]. All figures in USD.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11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896112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8503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ASK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We're Raising &amp; Why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3749040" cy="128016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128016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16642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Raising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658368" y="1901952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</a:t>
            </a:r>
            <a:endParaRPr lang="en-US" sz="3800" dirty="0"/>
          </a:p>
        </p:txBody>
      </p:sp>
      <p:sp>
        <p:nvSpPr>
          <p:cNvPr id="16" name="Shape 14"/>
          <p:cNvSpPr/>
          <p:nvPr/>
        </p:nvSpPr>
        <p:spPr>
          <a:xfrm>
            <a:off x="457200" y="2926080"/>
            <a:ext cx="3749040" cy="5029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30175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Type: </a:t>
            </a:r>
            <a:pPr indent="0" marL="0">
              <a:buNone/>
            </a:pPr>
            <a:r>
              <a:rPr lang="en-US" sz="100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[Seed / Series A / Bridge]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502152"/>
            <a:ext cx="3749040" cy="5029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3593592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Valuation: </a:t>
            </a:r>
            <a:pPr indent="0" marL="0">
              <a:buNone/>
            </a:pPr>
            <a:r>
              <a:rPr lang="en-US" sz="100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$[X]M [Pre/Post-money]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434840" y="1572768"/>
            <a:ext cx="4251960" cy="243230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434840" y="1572768"/>
            <a:ext cx="54864" cy="2432304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617720" y="1664208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OF FUNDS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617720" y="2011680"/>
            <a:ext cx="91440" cy="256032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011680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49824" y="2048256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Product &amp; Engineering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17720" y="2487168"/>
            <a:ext cx="91440" cy="256032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28032" y="2487168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449824" y="2523744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Sales &amp; Marketing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617720" y="2962656"/>
            <a:ext cx="91440" cy="256032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28032" y="2962656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449824" y="29992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Operations &amp; Team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617720" y="3438144"/>
            <a:ext cx="91440" cy="256032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28032" y="3438144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7B8FA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449824" y="3474720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Working Capital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434840" y="4087368"/>
            <a:ext cx="4251960" cy="4572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17720" y="4142232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18-month goal: [What you will achieve with this capital — key metrics and milestones]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572000" cy="4572000"/>
          </a:xfrm>
          <a:prstGeom prst="ellipse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914400"/>
            <a:ext cx="3657600" cy="3657600"/>
          </a:xfrm>
          <a:prstGeom prst="ellipse">
            <a:avLst/>
          </a:prstGeom>
          <a:solidFill>
            <a:srgbClr val="061420"/>
          </a:solidFill>
          <a:ln w="12700">
            <a:solidFill>
              <a:srgbClr val="06142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777240"/>
            <a:ext cx="1371600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77724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</a:t>
            </a:r>
            <a:endParaRPr lang="en-US" sz="650" dirty="0"/>
          </a:p>
        </p:txBody>
      </p:sp>
      <p:sp>
        <p:nvSpPr>
          <p:cNvPr id="7" name="Text 5"/>
          <p:cNvSpPr/>
          <p:nvPr/>
        </p:nvSpPr>
        <p:spPr>
          <a:xfrm>
            <a:off x="457200" y="10972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[Your Company Name]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457200" y="1993392"/>
            <a:ext cx="6858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"[Your most powerful one-liner — make them remember you]"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651760"/>
            <a:ext cx="54864" cy="6858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Email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621792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[founder@yourcompany.com]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64408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64408" y="2651760"/>
            <a:ext cx="54864" cy="68580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Website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3429000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[www.yourcompany.com]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071616" y="2651760"/>
            <a:ext cx="2633472" cy="6858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71616" y="2651760"/>
            <a:ext cx="54864" cy="6858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36208" y="2715768"/>
            <a:ext cx="2331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LinkedIn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6236208" y="290779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[linkedin.com/in/yourname]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0" y="4640580"/>
            <a:ext cx="9144000" cy="50292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4704588"/>
            <a:ext cx="9144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Deck prepared by  </a:t>
            </a:r>
            <a:pPr algn="ctr" indent="0" marL="0">
              <a:buNone/>
            </a:pPr>
            <a:r>
              <a:rPr lang="en-US" sz="85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 SYSTEMS</a:t>
            </a:r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|  Strategic Growth &amp; AI Consulting  |  </a:t>
            </a:r>
            <a:pPr algn="ctr" indent="0" marL="0">
              <a:buNone/>
            </a:pPr>
            <a:r>
              <a:rPr lang="en-US" sz="85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225296" cy="201168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179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PROBLEM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We Solve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600200"/>
            <a:ext cx="54864" cy="2560320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1]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21792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the core frustration, inefficiency, or gap your target customer experiences. Be specific — use data if possible.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64408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64408" y="1600200"/>
            <a:ext cx="54864" cy="256032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29000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2]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429000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a secondary problem or consequence of the main issue. Show that the pain is multi-dimensional.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071616" y="1600200"/>
            <a:ext cx="2606040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71616" y="1600200"/>
            <a:ext cx="54864" cy="256032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36208" y="1691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[Pain Point 3]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36208" y="2057400"/>
            <a:ext cx="2331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the cost of inaction — financial, time, reputational. Make the investor feel the urgency.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4251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Total Addressable Market: $[X]B  —  [Source, Year]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307592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261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SOLUTION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We've Built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54480"/>
            <a:ext cx="8229600" cy="685800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54480"/>
            <a:ext cx="54864" cy="6858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1609344"/>
            <a:ext cx="7772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"[One powerful sentence describing your solution and its core benefit]"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94360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1]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Explain what it does and how it directly addresses the problem. Keep it outcome-focused.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264408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01568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401568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2]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01568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Highlight a key differentiating aspect of your product or service approach.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6071616" y="2423160"/>
            <a:ext cx="2606040" cy="16916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08776" y="2496312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208776" y="2834640"/>
            <a:ext cx="2331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[Feature / Capability 3]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08776" y="3182112"/>
            <a:ext cx="2331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Show the third dimension of value — technology, network effect, proprietary data, etc.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57200" y="42519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Tip: Add a product screenshot or demo GIF above these cards for maximum impact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801368" cy="20116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7556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OPPORTUNITY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Large &amp; Growing Market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8138160" cy="2606040"/>
          </a:xfrm>
          <a:prstGeom prst="rect">
            <a:avLst/>
          </a:prstGeom>
          <a:solidFill>
            <a:srgbClr val="4F8EF7">
              <a:alpha val="12000"/>
            </a:srgbClr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16459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Total Addressable Market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583680" y="1618488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$[X]B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1005840" y="1874520"/>
            <a:ext cx="7040880" cy="2011680"/>
          </a:xfrm>
          <a:prstGeom prst="rect">
            <a:avLst/>
          </a:prstGeom>
          <a:solidFill>
            <a:srgbClr val="00C9A7">
              <a:alpha val="12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188720" y="1947672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SAM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Serviceable Addressable Market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35040" y="19202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$[X]B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1554480" y="2176272"/>
            <a:ext cx="5943600" cy="1417320"/>
          </a:xfrm>
          <a:prstGeom prst="rect">
            <a:avLst/>
          </a:prstGeom>
          <a:solidFill>
            <a:srgbClr val="F5C842">
              <a:alpha val="12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37360" y="2249424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SOM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Serviceable Obtainable Market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0" y="2221992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8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$[X]M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57200" y="42519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Market growing at [X]% CAGR  —  Source: [Report Name, Year]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978408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932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TRACTION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Proof It's Working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572768"/>
            <a:ext cx="1920240" cy="54864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$[X]K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54864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Monthly Revenue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4864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[X]% MoM Growth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256032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560320" y="1572768"/>
            <a:ext cx="1920240" cy="54864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65176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[X]K+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265176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Active Customers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65176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[X]% Retention Rate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66344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1572768"/>
            <a:ext cx="1920240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475488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Gross Margin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5488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Target: [X]% at scale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6766560" y="1572768"/>
            <a:ext cx="1920240" cy="13716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766560" y="1572768"/>
            <a:ext cx="1920240" cy="54864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858000" y="1691640"/>
            <a:ext cx="1737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6B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[X]x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6858000" y="219456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Revenue Growth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858000" y="2432304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Year over Year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457200" y="3063240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5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MILESTONES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23444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31216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720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Product launched]</a:t>
            </a:r>
            <a:endParaRPr lang="en-US" sz="750" dirty="0"/>
          </a:p>
        </p:txBody>
      </p:sp>
      <p:sp>
        <p:nvSpPr>
          <p:cNvPr id="36" name="Shape 34"/>
          <p:cNvSpPr/>
          <p:nvPr/>
        </p:nvSpPr>
        <p:spPr>
          <a:xfrm>
            <a:off x="333756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41528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56032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First paying customer]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544068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551840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66344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$[X]K ARR reached]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7543800" y="3401568"/>
            <a:ext cx="164592" cy="164592"/>
          </a:xfrm>
          <a:prstGeom prst="ellipse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7621524" y="3474720"/>
            <a:ext cx="1252728" cy="18288"/>
          </a:xfrm>
          <a:prstGeom prst="rect">
            <a:avLst/>
          </a:prstGeom>
          <a:solidFill>
            <a:srgbClr val="7B8FA1"/>
          </a:solidFill>
          <a:ln w="12700">
            <a:solidFill>
              <a:srgbClr val="7B8FA1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766560" y="3621024"/>
            <a:ext cx="19202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[Month Year]: [Milestone — e.g. Partnership with [Brand]]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472184" cy="201168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42646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MODEL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Make Money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56032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SaaS Subscription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621792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1]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$[X]/mo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621792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who pays this, how often, and what triggers the purchase. Include average contract value if relevant.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264408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64408" y="1572768"/>
            <a:ext cx="54864" cy="256032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0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Transaction Fee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3429000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2]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429000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[X]%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3429000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Describe this monetization mechanism. How does it scale with usage or growth? When does it kick in?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071616" y="1572768"/>
            <a:ext cx="2633472" cy="256032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71616" y="1572768"/>
            <a:ext cx="54864" cy="256032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36208" y="1664208"/>
            <a:ext cx="2331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b="1" spc="100" kern="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Professional Services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6236208" y="187452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[Revenue Stream 3]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236208" y="2212848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$[X]K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6236208" y="2633472"/>
            <a:ext cx="233172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Optional or complementary revenue stream. Could be setup fees, consulting, or premium tiers.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4224528"/>
            <a:ext cx="8229600" cy="329184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4270248"/>
            <a:ext cx="77724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B6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CAC: $[X]  </a:t>
            </a:r>
            <a:pPr indent="0" marL="0">
              <a:buNone/>
            </a:pPr>
            <a:r>
              <a:rPr lang="en-US" sz="900" b="1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LTV: $[X]  </a:t>
            </a:r>
            <a:pPr indent="0" marL="0">
              <a:buNone/>
            </a:pPr>
            <a:r>
              <a:rPr lang="en-US" sz="900" b="1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LTV:CAC Ratio: [X]x  </a:t>
            </a:r>
            <a:pPr indent="0" marL="0">
              <a:buNone/>
            </a:pPr>
            <a:r>
              <a:rPr lang="en-US" sz="90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 Payback Period: [X] months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307592" cy="20116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26187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GO-TO-MARKET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We Acquire Customers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28600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1792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15568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C9A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21792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[Primary Channel]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1792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Content marketing + SEO. Explain why this channel works for your audience, what your CAC is, and what results you've already seen.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264408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64408" y="1572768"/>
            <a:ext cx="54864" cy="228600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29000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922776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8E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29000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[Secondary Channel]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29000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Strategic partnerships. Explain the channel strategy, conversion rates, and how it complements your primary channel.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6071616" y="1572768"/>
            <a:ext cx="2633472" cy="228600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071616" y="1572768"/>
            <a:ext cx="54864" cy="228600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36208" y="1664208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📢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729984" y="1691640"/>
            <a:ext cx="411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36208" y="2057400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[Paid/Outbound Channel]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236208" y="2423160"/>
            <a:ext cx="2331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e.g. Paid social ads. Describe your paid acquisition approach, ROAS targets, and how you'll scale it with funding.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457200" y="3950208"/>
            <a:ext cx="8229600" cy="566928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7200" y="3950208"/>
            <a:ext cx="54864" cy="566928"/>
          </a:xfrm>
          <a:prstGeom prst="rect">
            <a:avLst/>
          </a:prstGeom>
          <a:solidFill>
            <a:srgbClr val="9B59B6"/>
          </a:solidFill>
          <a:ln w="12700">
            <a:solidFill>
              <a:srgbClr val="9B59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5800" y="404164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9B59B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IDEAL CUSTOMER:  </a:t>
            </a:r>
            <a:pPr indent="0" marL="0">
              <a:buNone/>
            </a:pPr>
            <a:r>
              <a:rPr lang="en-US" sz="8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[Job Title], aged [X-X], at [Company Type], struggling with [Problem], budget $[X]-$[X]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1225296" cy="201168"/>
          </a:xfrm>
          <a:prstGeom prst="rect">
            <a:avLst/>
          </a:prstGeom>
          <a:solidFill>
            <a:srgbClr val="FF6B6B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117957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COMPETITION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We Win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72768"/>
          <a:ext cx="822960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463040"/>
                <a:gridCol w="1463040"/>
                <a:gridCol w="1463040"/>
                <a:gridCol w="146304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Feature / Capability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A0E1A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[Your Company]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9A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[Competitor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A3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Full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Partial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Partial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Yes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[Key Differentiator 4]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✅ Built-in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⚠️ Add-on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❌ No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Pricing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00C9A7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[Your Price]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2A2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1]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2]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D1D9E6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[Comp 3]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E2A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827"/>
                    </a:solidFill>
                  </a:tcPr>
                </a:tc>
              </a:tr>
            </a:tbl>
          </a:graphicData>
        </a:graphic>
      </p:graphicFrame>
      <p:sp>
        <p:nvSpPr>
          <p:cNvPr id="13" name="Text 10"/>
          <p:cNvSpPr/>
          <p:nvPr/>
        </p:nvSpPr>
        <p:spPr>
          <a:xfrm>
            <a:off x="457200" y="43159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Tip: Replace ✅ / ⚠️ / ❌ with your actual competitive advantages. Be honest — investors will verify.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4747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28600" y="36576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200" kern="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 MIND</a:t>
            </a:r>
            <a:endParaRPr lang="en-US" sz="750" dirty="0"/>
          </a:p>
        </p:txBody>
      </p:sp>
      <p:sp>
        <p:nvSpPr>
          <p:cNvPr id="4" name="Text 2"/>
          <p:cNvSpPr/>
          <p:nvPr/>
        </p:nvSpPr>
        <p:spPr>
          <a:xfrm>
            <a:off x="1828800" y="36576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|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103120" y="36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Startup Pitch Deck Template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8412480" y="45720"/>
            <a:ext cx="6400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 / 12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0" y="4887468"/>
            <a:ext cx="9144000" cy="256032"/>
          </a:xfrm>
          <a:prstGeom prst="rect">
            <a:avLst/>
          </a:prstGeom>
          <a:solidFill>
            <a:srgbClr val="111827"/>
          </a:solidFill>
          <a:ln w="12700">
            <a:solidFill>
              <a:srgbClr val="11182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0" y="4924044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quantummindsystems.com  |  support@quantum-mind.co  |  © 2025 Quantum Mind. All rights reserved.</a:t>
            </a:r>
            <a:endParaRPr lang="en-US" sz="650" dirty="0"/>
          </a:p>
        </p:txBody>
      </p:sp>
      <p:sp>
        <p:nvSpPr>
          <p:cNvPr id="9" name="Shape 7"/>
          <p:cNvSpPr/>
          <p:nvPr/>
        </p:nvSpPr>
        <p:spPr>
          <a:xfrm>
            <a:off x="457200" y="502920"/>
            <a:ext cx="978408" cy="201168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" y="502920"/>
            <a:ext cx="932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spc="150" kern="0" dirty="0">
                <a:solidFill>
                  <a:srgbClr val="0A0E1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TEAM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57200" y="804672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Team Behind the Vision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57200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1572768"/>
            <a:ext cx="54864" cy="2606040"/>
          </a:xfrm>
          <a:prstGeom prst="rect">
            <a:avLst/>
          </a:prstGeom>
          <a:solidFill>
            <a:srgbClr val="00C9A7"/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53896" y="1719072"/>
            <a:ext cx="658368" cy="658368"/>
          </a:xfrm>
          <a:prstGeom prst="ellipse">
            <a:avLst/>
          </a:prstGeom>
          <a:solidFill>
            <a:srgbClr val="00C9A7">
              <a:alpha val="40000"/>
            </a:srgbClr>
          </a:solidFill>
          <a:ln w="12700">
            <a:solidFill>
              <a:srgbClr val="00C9A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53896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21792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[Founder Name]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1792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00C9A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CEO &amp; Co-Founder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621792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in [Industry]. Previously [Role] at [Company]. Led [Achievement]. [Degree] from [University].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3264408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64408" y="1572768"/>
            <a:ext cx="54864" cy="2606040"/>
          </a:xfrm>
          <a:prstGeom prst="rect">
            <a:avLst/>
          </a:prstGeom>
          <a:solidFill>
            <a:srgbClr val="4F8EF7"/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261104" y="1719072"/>
            <a:ext cx="658368" cy="658368"/>
          </a:xfrm>
          <a:prstGeom prst="ellipse">
            <a:avLst/>
          </a:prstGeom>
          <a:solidFill>
            <a:srgbClr val="4F8EF7">
              <a:alpha val="40000"/>
            </a:srgbClr>
          </a:solidFill>
          <a:ln w="12700">
            <a:solidFill>
              <a:srgbClr val="4F8EF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261104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3429000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[Co-Founder Name]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429000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4F8EF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CTO &amp; Co-Founder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429000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building [Tech]. Previously [Role] at [Company]. Built [Product/System]. Expert in [Technology].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6071616" y="1572768"/>
            <a:ext cx="2633472" cy="2606040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071616" y="1572768"/>
            <a:ext cx="54864" cy="26060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068312" y="1719072"/>
            <a:ext cx="658368" cy="658368"/>
          </a:xfrm>
          <a:prstGeom prst="ellipse">
            <a:avLst/>
          </a:prstGeom>
          <a:solidFill>
            <a:srgbClr val="F5C842">
              <a:alpha val="4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068312" y="1719072"/>
            <a:ext cx="65836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👤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6236208" y="2441448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[Team Member]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36208" y="2715768"/>
            <a:ext cx="2331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C84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[CMO / CFO / VP Sales]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6236208" y="2962656"/>
            <a:ext cx="2331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D1D9E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Background: [X] years in [Function]. Previously [Role] at [Company]. Track record of [Achievement].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457200" y="4279392"/>
            <a:ext cx="822960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7B8FA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 [X] Full-time employees  |  [X] Advisors  |  Backed by [Advisor/Investor Names if any]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Startup Pitch Deck Template – Quantum Mind</dc:title>
  <dc:subject>PptxGenJS Presentation</dc:subject>
  <dc:creator>Bilal – Quantum Mind Systems</dc:creator>
  <cp:lastModifiedBy>Bilal – Quantum Mind Systems</cp:lastModifiedBy>
  <cp:revision>1</cp:revision>
  <dcterms:created xsi:type="dcterms:W3CDTF">2026-03-06T20:15:11Z</dcterms:created>
  <dcterms:modified xsi:type="dcterms:W3CDTF">2026-03-06T20:15:11Z</dcterms:modified>
</cp:coreProperties>
</file>